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8" r:id="rId4"/>
    <p:sldId id="264" r:id="rId5"/>
    <p:sldId id="266" r:id="rId6"/>
    <p:sldId id="267" r:id="rId7"/>
    <p:sldId id="268" r:id="rId8"/>
    <p:sldId id="269" r:id="rId9"/>
    <p:sldId id="276" r:id="rId10"/>
    <p:sldId id="274" r:id="rId11"/>
    <p:sldId id="263" r:id="rId12"/>
    <p:sldId id="265" r:id="rId13"/>
    <p:sldId id="277" r:id="rId14"/>
    <p:sldId id="270" r:id="rId15"/>
    <p:sldId id="271" r:id="rId16"/>
    <p:sldId id="272" r:id="rId17"/>
    <p:sldId id="278" r:id="rId18"/>
    <p:sldId id="279"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D169F6-7E94-4DDD-9D79-E565F416AD78}"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169172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169F6-7E94-4DDD-9D79-E565F416AD78}"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1706586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169F6-7E94-4DDD-9D79-E565F416AD78}"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114622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D169F6-7E94-4DDD-9D79-E565F416AD78}"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676115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D169F6-7E94-4DDD-9D79-E565F416AD78}" type="datetimeFigureOut">
              <a:rPr lang="en-US" smtClean="0"/>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286190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D169F6-7E94-4DDD-9D79-E565F416AD78}"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3481662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D169F6-7E94-4DDD-9D79-E565F416AD78}" type="datetimeFigureOut">
              <a:rPr lang="en-US" smtClean="0"/>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105110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D169F6-7E94-4DDD-9D79-E565F416AD78}" type="datetimeFigureOut">
              <a:rPr lang="en-US" smtClean="0"/>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1105969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D169F6-7E94-4DDD-9D79-E565F416AD78}" type="datetimeFigureOut">
              <a:rPr lang="en-US" smtClean="0"/>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235478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D169F6-7E94-4DDD-9D79-E565F416AD78}"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2161334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D169F6-7E94-4DDD-9D79-E565F416AD78}" type="datetimeFigureOut">
              <a:rPr lang="en-US" smtClean="0"/>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41E51-C28C-40E4-975F-09D0E9DFC0BA}" type="slidenum">
              <a:rPr lang="en-US" smtClean="0"/>
              <a:t>‹#›</a:t>
            </a:fld>
            <a:endParaRPr lang="en-US"/>
          </a:p>
        </p:txBody>
      </p:sp>
    </p:spTree>
    <p:extLst>
      <p:ext uri="{BB962C8B-B14F-4D97-AF65-F5344CB8AC3E}">
        <p14:creationId xmlns:p14="http://schemas.microsoft.com/office/powerpoint/2010/main" val="4009927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D169F6-7E94-4DDD-9D79-E565F416AD78}" type="datetimeFigureOut">
              <a:rPr lang="en-US" smtClean="0"/>
              <a:t>12/17/2022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41E51-C28C-40E4-975F-09D0E9DFC0BA}" type="slidenum">
              <a:rPr lang="en-US" smtClean="0"/>
              <a:t>‹#›</a:t>
            </a:fld>
            <a:endParaRPr lang="en-US"/>
          </a:p>
        </p:txBody>
      </p:sp>
    </p:spTree>
    <p:extLst>
      <p:ext uri="{BB962C8B-B14F-4D97-AF65-F5344CB8AC3E}">
        <p14:creationId xmlns:p14="http://schemas.microsoft.com/office/powerpoint/2010/main" val="10687895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26781577@N07/30688658861"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pxhere.com/en/photo/804975"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1374735" TargetMode="External"/><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moviefail.com/movie-review-the-dark-knight/" TargetMode="External"/><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eiling, red, indoor, orange&#10;&#10;Description automatically generated">
            <a:extLst>
              <a:ext uri="{FF2B5EF4-FFF2-40B4-BE49-F238E27FC236}">
                <a16:creationId xmlns:a16="http://schemas.microsoft.com/office/drawing/2014/main" id="{908403B1-F9C2-B356-8C9C-ADC7DDAEEB4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091" r="1381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2F25F1C-84F1-515A-C7C6-1872E658E55B}"/>
              </a:ext>
            </a:extLst>
          </p:cNvPr>
          <p:cNvSpPr txBox="1"/>
          <p:nvPr/>
        </p:nvSpPr>
        <p:spPr>
          <a:xfrm>
            <a:off x="477981" y="1122363"/>
            <a:ext cx="4023360" cy="32041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a:latin typeface="+mj-lt"/>
                <a:ea typeface="+mj-ea"/>
                <a:cs typeface="+mj-cs"/>
              </a:rPr>
              <a:t>Movie Success Prediction using Data Science </a:t>
            </a:r>
          </a:p>
        </p:txBody>
      </p:sp>
      <p:sp>
        <p:nvSpPr>
          <p:cNvPr id="3" name="Subtitle 2">
            <a:extLst>
              <a:ext uri="{FF2B5EF4-FFF2-40B4-BE49-F238E27FC236}">
                <a16:creationId xmlns:a16="http://schemas.microsoft.com/office/drawing/2014/main" id="{E8ACA176-4318-53F7-586A-F1F848716D29}"/>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t>Atreya</a:t>
            </a:r>
            <a:r>
              <a:rPr lang="en-US" sz="2000" dirty="0"/>
              <a:t> </a:t>
            </a:r>
            <a:r>
              <a:rPr lang="en-US" sz="2000"/>
              <a:t>Raorane</a:t>
            </a:r>
          </a:p>
          <a:p>
            <a:pPr algn="l"/>
            <a:r>
              <a:rPr lang="en-US" sz="2000" dirty="0"/>
              <a:t>Mugdha Shinde</a:t>
            </a:r>
            <a:endParaRPr lang="en-US" sz="2000"/>
          </a:p>
          <a:p>
            <a:pPr algn="l"/>
            <a:r>
              <a:rPr lang="en-US" sz="2000" dirty="0"/>
              <a:t>Yash Bhavsar</a:t>
            </a:r>
            <a:endParaRPr lang="en-US" sz="200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2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80425-CEC4-BBFB-53CB-9F90006048B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Label Encoding of the data</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38FC63-E6AB-5530-41BC-31942A83CE40}"/>
              </a:ext>
            </a:extLst>
          </p:cNvPr>
          <p:cNvPicPr>
            <a:picLocks noChangeAspect="1"/>
          </p:cNvPicPr>
          <p:nvPr/>
        </p:nvPicPr>
        <p:blipFill>
          <a:blip r:embed="rId2"/>
          <a:stretch>
            <a:fillRect/>
          </a:stretch>
        </p:blipFill>
        <p:spPr>
          <a:xfrm>
            <a:off x="422910" y="2487168"/>
            <a:ext cx="11548872" cy="3758184"/>
          </a:xfrm>
          <a:prstGeom prst="rect">
            <a:avLst/>
          </a:prstGeom>
        </p:spPr>
      </p:pic>
    </p:spTree>
    <p:extLst>
      <p:ext uri="{BB962C8B-B14F-4D97-AF65-F5344CB8AC3E}">
        <p14:creationId xmlns:p14="http://schemas.microsoft.com/office/powerpoint/2010/main" val="2543713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2E44030-F7B6-C7BD-CE3B-2C85C44FB8A9}"/>
              </a:ext>
            </a:extLst>
          </p:cNvPr>
          <p:cNvSpPr txBox="1"/>
          <p:nvPr/>
        </p:nvSpPr>
        <p:spPr>
          <a:xfrm>
            <a:off x="638880" y="417576"/>
            <a:ext cx="11042579" cy="124939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100" kern="1200" dirty="0">
                <a:solidFill>
                  <a:schemeClr val="tx1"/>
                </a:solidFill>
                <a:latin typeface="+mj-lt"/>
                <a:ea typeface="+mj-ea"/>
                <a:cs typeface="+mj-cs"/>
              </a:rPr>
              <a:t>Splitting </a:t>
            </a:r>
            <a:r>
              <a:rPr lang="en-US" sz="4100" dirty="0">
                <a:latin typeface="+mj-lt"/>
                <a:ea typeface="+mj-ea"/>
                <a:cs typeface="+mj-cs"/>
              </a:rPr>
              <a:t>T</a:t>
            </a:r>
            <a:r>
              <a:rPr lang="en-US" sz="4100" kern="1200" dirty="0">
                <a:solidFill>
                  <a:schemeClr val="tx1"/>
                </a:solidFill>
                <a:latin typeface="+mj-lt"/>
                <a:ea typeface="+mj-ea"/>
                <a:cs typeface="+mj-cs"/>
              </a:rPr>
              <a:t>he Data </a:t>
            </a:r>
            <a:r>
              <a:rPr lang="en-US" sz="4100" dirty="0">
                <a:latin typeface="+mj-lt"/>
                <a:ea typeface="+mj-ea"/>
                <a:cs typeface="+mj-cs"/>
              </a:rPr>
              <a:t>I</a:t>
            </a:r>
            <a:r>
              <a:rPr lang="en-US" sz="4100" kern="1200" dirty="0">
                <a:solidFill>
                  <a:schemeClr val="tx1"/>
                </a:solidFill>
                <a:latin typeface="+mj-lt"/>
                <a:ea typeface="+mj-ea"/>
                <a:cs typeface="+mj-cs"/>
              </a:rPr>
              <a:t>nto </a:t>
            </a:r>
            <a:r>
              <a:rPr lang="en-US" sz="4100" dirty="0">
                <a:latin typeface="+mj-lt"/>
                <a:ea typeface="+mj-ea"/>
                <a:cs typeface="+mj-cs"/>
              </a:rPr>
              <a:t>T</a:t>
            </a:r>
            <a:r>
              <a:rPr lang="en-US" sz="4100" kern="1200" dirty="0">
                <a:solidFill>
                  <a:schemeClr val="tx1"/>
                </a:solidFill>
                <a:latin typeface="+mj-lt"/>
                <a:ea typeface="+mj-ea"/>
                <a:cs typeface="+mj-cs"/>
              </a:rPr>
              <a:t>raining ,</a:t>
            </a:r>
            <a:r>
              <a:rPr lang="en-US" sz="4100" dirty="0">
                <a:latin typeface="+mj-lt"/>
                <a:ea typeface="+mj-ea"/>
                <a:cs typeface="+mj-cs"/>
              </a:rPr>
              <a:t>T</a:t>
            </a:r>
            <a:r>
              <a:rPr lang="en-US" sz="4100" kern="1200" dirty="0">
                <a:solidFill>
                  <a:schemeClr val="tx1"/>
                </a:solidFill>
                <a:latin typeface="+mj-lt"/>
                <a:ea typeface="+mj-ea"/>
                <a:cs typeface="+mj-cs"/>
              </a:rPr>
              <a:t>esting </a:t>
            </a:r>
            <a:r>
              <a:rPr lang="en-US" sz="4100" dirty="0">
                <a:latin typeface="+mj-lt"/>
                <a:ea typeface="+mj-ea"/>
                <a:cs typeface="+mj-cs"/>
              </a:rPr>
              <a:t>D</a:t>
            </a:r>
            <a:r>
              <a:rPr lang="en-US" sz="4100" kern="1200" dirty="0">
                <a:solidFill>
                  <a:schemeClr val="tx1"/>
                </a:solidFill>
                <a:latin typeface="+mj-lt"/>
                <a:ea typeface="+mj-ea"/>
                <a:cs typeface="+mj-cs"/>
              </a:rPr>
              <a:t>atasets and Scaling It.</a:t>
            </a:r>
          </a:p>
        </p:txBody>
      </p:sp>
      <p:sp>
        <p:nvSpPr>
          <p:cNvPr id="18"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D461CE-D629-177C-5151-4F36D86513CA}"/>
              </a:ext>
            </a:extLst>
          </p:cNvPr>
          <p:cNvPicPr>
            <a:picLocks noChangeAspect="1"/>
          </p:cNvPicPr>
          <p:nvPr/>
        </p:nvPicPr>
        <p:blipFill>
          <a:blip r:embed="rId2"/>
          <a:stretch>
            <a:fillRect/>
          </a:stretch>
        </p:blipFill>
        <p:spPr>
          <a:xfrm>
            <a:off x="320040" y="2263140"/>
            <a:ext cx="11548872" cy="3765915"/>
          </a:xfrm>
          <a:prstGeom prst="rect">
            <a:avLst/>
          </a:prstGeom>
        </p:spPr>
      </p:pic>
    </p:spTree>
    <p:extLst>
      <p:ext uri="{BB962C8B-B14F-4D97-AF65-F5344CB8AC3E}">
        <p14:creationId xmlns:p14="http://schemas.microsoft.com/office/powerpoint/2010/main" val="345107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1A2416-5CCE-AA52-7D3B-2901AB611A3D}"/>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600" dirty="0">
                <a:latin typeface="+mj-lt"/>
                <a:ea typeface="+mj-ea"/>
                <a:cs typeface="+mj-cs"/>
              </a:rPr>
              <a:t>Training and Testing the Data using Random Forest Classifier Algorithm</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10;&#10;Description automatically generated">
            <a:extLst>
              <a:ext uri="{FF2B5EF4-FFF2-40B4-BE49-F238E27FC236}">
                <a16:creationId xmlns:a16="http://schemas.microsoft.com/office/drawing/2014/main" id="{41081D48-9791-64FB-2949-CC8BD493908E}"/>
              </a:ext>
            </a:extLst>
          </p:cNvPr>
          <p:cNvPicPr>
            <a:picLocks noChangeAspect="1"/>
          </p:cNvPicPr>
          <p:nvPr/>
        </p:nvPicPr>
        <p:blipFill>
          <a:blip r:embed="rId2"/>
          <a:stretch>
            <a:fillRect/>
          </a:stretch>
        </p:blipFill>
        <p:spPr>
          <a:xfrm>
            <a:off x="320040" y="2955798"/>
            <a:ext cx="6217920" cy="2729484"/>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9E423696-D73B-514B-128F-F80A500D6EEC}"/>
              </a:ext>
            </a:extLst>
          </p:cNvPr>
          <p:cNvPicPr>
            <a:picLocks noChangeAspect="1"/>
          </p:cNvPicPr>
          <p:nvPr/>
        </p:nvPicPr>
        <p:blipFill>
          <a:blip r:embed="rId3"/>
          <a:stretch>
            <a:fillRect/>
          </a:stretch>
        </p:blipFill>
        <p:spPr>
          <a:xfrm>
            <a:off x="4697379" y="3257061"/>
            <a:ext cx="6851142" cy="2212849"/>
          </a:xfrm>
          <a:prstGeom prst="rect">
            <a:avLst/>
          </a:prstGeom>
        </p:spPr>
      </p:pic>
    </p:spTree>
    <p:extLst>
      <p:ext uri="{BB962C8B-B14F-4D97-AF65-F5344CB8AC3E}">
        <p14:creationId xmlns:p14="http://schemas.microsoft.com/office/powerpoint/2010/main" val="747076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1A2416-5CCE-AA52-7D3B-2901AB611A3D}"/>
              </a:ext>
            </a:extLst>
          </p:cNvPr>
          <p:cNvSpPr txBox="1"/>
          <p:nvPr/>
        </p:nvSpPr>
        <p:spPr>
          <a:xfrm>
            <a:off x="638881" y="457200"/>
            <a:ext cx="10909640" cy="136861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600" dirty="0">
                <a:latin typeface="+mj-lt"/>
                <a:ea typeface="+mj-ea"/>
                <a:cs typeface="+mj-cs"/>
              </a:rPr>
              <a:t>Other Algorithms that we have tried</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73A2360D-E5A9-D4F7-5B77-59E9702EE84C}"/>
              </a:ext>
            </a:extLst>
          </p:cNvPr>
          <p:cNvGraphicFramePr>
            <a:graphicFrameLocks noGrp="1"/>
          </p:cNvGraphicFramePr>
          <p:nvPr>
            <p:extLst>
              <p:ext uri="{D42A27DB-BD31-4B8C-83A1-F6EECF244321}">
                <p14:modId xmlns:p14="http://schemas.microsoft.com/office/powerpoint/2010/main" val="4097275808"/>
              </p:ext>
            </p:extLst>
          </p:nvPr>
        </p:nvGraphicFramePr>
        <p:xfrm>
          <a:off x="1447406" y="2811780"/>
          <a:ext cx="9292590" cy="2745622"/>
        </p:xfrm>
        <a:graphic>
          <a:graphicData uri="http://schemas.openxmlformats.org/drawingml/2006/table">
            <a:tbl>
              <a:tblPr firstRow="1" bandRow="1">
                <a:tableStyleId>{21E4AEA4-8DFA-4A89-87EB-49C32662AFE0}</a:tableStyleId>
              </a:tblPr>
              <a:tblGrid>
                <a:gridCol w="4667644">
                  <a:extLst>
                    <a:ext uri="{9D8B030D-6E8A-4147-A177-3AD203B41FA5}">
                      <a16:colId xmlns:a16="http://schemas.microsoft.com/office/drawing/2014/main" val="3979681136"/>
                    </a:ext>
                  </a:extLst>
                </a:gridCol>
                <a:gridCol w="4624946">
                  <a:extLst>
                    <a:ext uri="{9D8B030D-6E8A-4147-A177-3AD203B41FA5}">
                      <a16:colId xmlns:a16="http://schemas.microsoft.com/office/drawing/2014/main" val="3777474005"/>
                    </a:ext>
                  </a:extLst>
                </a:gridCol>
              </a:tblGrid>
              <a:tr h="679330">
                <a:tc>
                  <a:txBody>
                    <a:bodyPr/>
                    <a:lstStyle/>
                    <a:p>
                      <a:pPr algn="ctr"/>
                      <a:r>
                        <a:rPr lang="en-US" sz="3200" dirty="0"/>
                        <a:t>Algorithms</a:t>
                      </a:r>
                    </a:p>
                  </a:txBody>
                  <a:tcPr/>
                </a:tc>
                <a:tc>
                  <a:txBody>
                    <a:bodyPr/>
                    <a:lstStyle/>
                    <a:p>
                      <a:pPr algn="ctr"/>
                      <a:r>
                        <a:rPr lang="en-US" sz="3200" dirty="0"/>
                        <a:t>Accuracy</a:t>
                      </a:r>
                    </a:p>
                  </a:txBody>
                  <a:tcPr/>
                </a:tc>
                <a:extLst>
                  <a:ext uri="{0D108BD9-81ED-4DB2-BD59-A6C34878D82A}">
                    <a16:rowId xmlns:a16="http://schemas.microsoft.com/office/drawing/2014/main" val="3956035211"/>
                  </a:ext>
                </a:extLst>
              </a:tr>
              <a:tr h="688764">
                <a:tc>
                  <a:txBody>
                    <a:bodyPr/>
                    <a:lstStyle/>
                    <a:p>
                      <a:pPr algn="ctr"/>
                      <a:r>
                        <a:rPr lang="en-US" sz="3200" dirty="0"/>
                        <a:t>KNN</a:t>
                      </a:r>
                    </a:p>
                  </a:txBody>
                  <a:tcPr/>
                </a:tc>
                <a:tc>
                  <a:txBody>
                    <a:bodyPr/>
                    <a:lstStyle/>
                    <a:p>
                      <a:pPr algn="ctr"/>
                      <a:r>
                        <a:rPr lang="en-US" sz="3200" b="0" i="0" kern="1200" dirty="0">
                          <a:solidFill>
                            <a:schemeClr val="dk1"/>
                          </a:solidFill>
                          <a:effectLst/>
                          <a:latin typeface="+mn-lt"/>
                          <a:ea typeface="+mn-ea"/>
                          <a:cs typeface="+mn-cs"/>
                        </a:rPr>
                        <a:t>38</a:t>
                      </a:r>
                      <a:endParaRPr lang="en-US" sz="3200" dirty="0"/>
                    </a:p>
                  </a:txBody>
                  <a:tcPr/>
                </a:tc>
                <a:extLst>
                  <a:ext uri="{0D108BD9-81ED-4DB2-BD59-A6C34878D82A}">
                    <a16:rowId xmlns:a16="http://schemas.microsoft.com/office/drawing/2014/main" val="2020232412"/>
                  </a:ext>
                </a:extLst>
              </a:tr>
              <a:tr h="688764">
                <a:tc>
                  <a:txBody>
                    <a:bodyPr/>
                    <a:lstStyle/>
                    <a:p>
                      <a:pPr algn="ctr"/>
                      <a:r>
                        <a:rPr lang="en-US" sz="3200" dirty="0"/>
                        <a:t>Logistic Regression</a:t>
                      </a:r>
                    </a:p>
                  </a:txBody>
                  <a:tcPr/>
                </a:tc>
                <a:tc>
                  <a:txBody>
                    <a:bodyPr/>
                    <a:lstStyle/>
                    <a:p>
                      <a:pPr algn="ctr"/>
                      <a:r>
                        <a:rPr lang="en-US" sz="3200" dirty="0"/>
                        <a:t>48</a:t>
                      </a:r>
                    </a:p>
                  </a:txBody>
                  <a:tcPr/>
                </a:tc>
                <a:extLst>
                  <a:ext uri="{0D108BD9-81ED-4DB2-BD59-A6C34878D82A}">
                    <a16:rowId xmlns:a16="http://schemas.microsoft.com/office/drawing/2014/main" val="1194573741"/>
                  </a:ext>
                </a:extLst>
              </a:tr>
              <a:tr h="688764">
                <a:tc>
                  <a:txBody>
                    <a:bodyPr/>
                    <a:lstStyle/>
                    <a:p>
                      <a:pPr algn="ctr"/>
                      <a:r>
                        <a:rPr lang="en-US" sz="3200" dirty="0"/>
                        <a:t>Decision Tree</a:t>
                      </a:r>
                    </a:p>
                  </a:txBody>
                  <a:tcPr/>
                </a:tc>
                <a:tc>
                  <a:txBody>
                    <a:bodyPr/>
                    <a:lstStyle/>
                    <a:p>
                      <a:pPr algn="ctr"/>
                      <a:r>
                        <a:rPr lang="en-US" sz="3200" dirty="0"/>
                        <a:t>98</a:t>
                      </a:r>
                    </a:p>
                  </a:txBody>
                  <a:tcPr/>
                </a:tc>
                <a:extLst>
                  <a:ext uri="{0D108BD9-81ED-4DB2-BD59-A6C34878D82A}">
                    <a16:rowId xmlns:a16="http://schemas.microsoft.com/office/drawing/2014/main" val="2184761249"/>
                  </a:ext>
                </a:extLst>
              </a:tr>
            </a:tbl>
          </a:graphicData>
        </a:graphic>
      </p:graphicFrame>
    </p:spTree>
    <p:extLst>
      <p:ext uri="{BB962C8B-B14F-4D97-AF65-F5344CB8AC3E}">
        <p14:creationId xmlns:p14="http://schemas.microsoft.com/office/powerpoint/2010/main" val="749806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accessory&#10;&#10;Description automatically generated">
            <a:extLst>
              <a:ext uri="{FF2B5EF4-FFF2-40B4-BE49-F238E27FC236}">
                <a16:creationId xmlns:a16="http://schemas.microsoft.com/office/drawing/2014/main" id="{59320FC9-4B17-DF8B-DC1E-A336D59100C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t="6275" r="-1" b="13107"/>
          <a:stretch/>
        </p:blipFill>
        <p:spPr>
          <a:xfrm>
            <a:off x="321733" y="321733"/>
            <a:ext cx="11548534" cy="6214534"/>
          </a:xfrm>
          <a:prstGeom prst="rect">
            <a:avLst/>
          </a:prstGeom>
        </p:spPr>
      </p:pic>
      <p:sp>
        <p:nvSpPr>
          <p:cNvPr id="6" name="TextBox 5">
            <a:extLst>
              <a:ext uri="{FF2B5EF4-FFF2-40B4-BE49-F238E27FC236}">
                <a16:creationId xmlns:a16="http://schemas.microsoft.com/office/drawing/2014/main" id="{769D65DF-22ED-1DC2-1061-B620968EE6E2}"/>
              </a:ext>
            </a:extLst>
          </p:cNvPr>
          <p:cNvSpPr txBox="1"/>
          <p:nvPr/>
        </p:nvSpPr>
        <p:spPr>
          <a:xfrm>
            <a:off x="1211580" y="2654260"/>
            <a:ext cx="9304020" cy="923330"/>
          </a:xfrm>
          <a:prstGeom prst="rect">
            <a:avLst/>
          </a:prstGeom>
          <a:noFill/>
        </p:spPr>
        <p:txBody>
          <a:bodyPr wrap="square" rtlCol="0">
            <a:spAutoFit/>
          </a:bodyPr>
          <a:lstStyle/>
          <a:p>
            <a:r>
              <a:rPr lang="en-US" sz="5400" dirty="0">
                <a:solidFill>
                  <a:schemeClr val="accent4">
                    <a:lumMod val="20000"/>
                    <a:lumOff val="80000"/>
                  </a:schemeClr>
                </a:solidFill>
              </a:rPr>
              <a:t>Data Visualization using Tableau</a:t>
            </a:r>
          </a:p>
        </p:txBody>
      </p:sp>
    </p:spTree>
    <p:extLst>
      <p:ext uri="{BB962C8B-B14F-4D97-AF65-F5344CB8AC3E}">
        <p14:creationId xmlns:p14="http://schemas.microsoft.com/office/powerpoint/2010/main" val="373005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6E08F7D0-C78F-CB5D-0DD2-F6E04E30C401}"/>
              </a:ext>
            </a:extLst>
          </p:cNvPr>
          <p:cNvPicPr>
            <a:picLocks noChangeAspect="1"/>
          </p:cNvPicPr>
          <p:nvPr/>
        </p:nvPicPr>
        <p:blipFill>
          <a:blip r:embed="rId2"/>
          <a:stretch>
            <a:fillRect/>
          </a:stretch>
        </p:blipFill>
        <p:spPr>
          <a:xfrm>
            <a:off x="452518" y="285750"/>
            <a:ext cx="11286964" cy="6286500"/>
          </a:xfrm>
          <a:prstGeom prst="rect">
            <a:avLst/>
          </a:prstGeom>
        </p:spPr>
      </p:pic>
    </p:spTree>
    <p:extLst>
      <p:ext uri="{BB962C8B-B14F-4D97-AF65-F5344CB8AC3E}">
        <p14:creationId xmlns:p14="http://schemas.microsoft.com/office/powerpoint/2010/main" val="24942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999F48AE-A5E7-3A85-AA55-23CF17446736}"/>
              </a:ext>
            </a:extLst>
          </p:cNvPr>
          <p:cNvPicPr>
            <a:picLocks noChangeAspect="1"/>
          </p:cNvPicPr>
          <p:nvPr/>
        </p:nvPicPr>
        <p:blipFill>
          <a:blip r:embed="rId2"/>
          <a:stretch>
            <a:fillRect/>
          </a:stretch>
        </p:blipFill>
        <p:spPr>
          <a:xfrm>
            <a:off x="571500" y="315957"/>
            <a:ext cx="11087100" cy="6226086"/>
          </a:xfrm>
          <a:prstGeom prst="rect">
            <a:avLst/>
          </a:prstGeom>
        </p:spPr>
      </p:pic>
    </p:spTree>
    <p:extLst>
      <p:ext uri="{BB962C8B-B14F-4D97-AF65-F5344CB8AC3E}">
        <p14:creationId xmlns:p14="http://schemas.microsoft.com/office/powerpoint/2010/main" val="3269792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mera lens on a table&#10;&#10;Description automatically generated with low confidence">
            <a:extLst>
              <a:ext uri="{FF2B5EF4-FFF2-40B4-BE49-F238E27FC236}">
                <a16:creationId xmlns:a16="http://schemas.microsoft.com/office/drawing/2014/main" id="{86BD270A-BAB4-A244-5C60-3401FB1EE02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10" r="10917" b="-1"/>
          <a:stretch/>
        </p:blipFill>
        <p:spPr>
          <a:xfrm>
            <a:off x="3522468" y="10"/>
            <a:ext cx="8669532" cy="6857990"/>
          </a:xfrm>
          <a:prstGeom prst="rect">
            <a:avLst/>
          </a:prstGeom>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6DB7D2C-9456-20C7-71A9-C97715E4A2F4}"/>
              </a:ext>
            </a:extLst>
          </p:cNvPr>
          <p:cNvSpPr txBox="1"/>
          <p:nvPr/>
        </p:nvSpPr>
        <p:spPr>
          <a:xfrm>
            <a:off x="477981" y="1122363"/>
            <a:ext cx="4023360" cy="320413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dirty="0">
                <a:latin typeface="+mj-lt"/>
                <a:ea typeface="+mj-ea"/>
                <a:cs typeface="+mj-cs"/>
              </a:rPr>
              <a:t>Additions as per Professor's suggestion </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154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3D0C3F2-58C4-4E50-DE40-A0E7FBFD44D8}"/>
              </a:ext>
            </a:extLst>
          </p:cNvPr>
          <p:cNvSpPr txBox="1"/>
          <p:nvPr/>
        </p:nvSpPr>
        <p:spPr>
          <a:xfrm>
            <a:off x="638881" y="457201"/>
            <a:ext cx="10909640" cy="183265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100" kern="1200">
                <a:solidFill>
                  <a:schemeClr val="tx1"/>
                </a:solidFill>
                <a:latin typeface="+mj-lt"/>
                <a:ea typeface="+mj-ea"/>
                <a:cs typeface="+mj-cs"/>
              </a:rPr>
              <a:t>Trained Last 10 Years Data and Predicted Sci-Fie movies</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D432064-B4AE-EF9A-2787-F6D6DEDE513B}"/>
              </a:ext>
            </a:extLst>
          </p:cNvPr>
          <p:cNvPicPr>
            <a:picLocks noChangeAspect="1"/>
          </p:cNvPicPr>
          <p:nvPr/>
        </p:nvPicPr>
        <p:blipFill>
          <a:blip r:embed="rId2"/>
          <a:stretch>
            <a:fillRect/>
          </a:stretch>
        </p:blipFill>
        <p:spPr>
          <a:xfrm>
            <a:off x="602680" y="3124200"/>
            <a:ext cx="10983592" cy="3102864"/>
          </a:xfrm>
          <a:prstGeom prst="rect">
            <a:avLst/>
          </a:prstGeom>
        </p:spPr>
      </p:pic>
    </p:spTree>
    <p:extLst>
      <p:ext uri="{BB962C8B-B14F-4D97-AF65-F5344CB8AC3E}">
        <p14:creationId xmlns:p14="http://schemas.microsoft.com/office/powerpoint/2010/main" val="278531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picture containing text&#10;&#10;Description automatically generated">
            <a:extLst>
              <a:ext uri="{FF2B5EF4-FFF2-40B4-BE49-F238E27FC236}">
                <a16:creationId xmlns:a16="http://schemas.microsoft.com/office/drawing/2014/main" id="{5D154DC0-B2DA-ACC0-2EF6-AE9FAD9B3C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310" r="30046" b="9091"/>
          <a:stretch/>
        </p:blipFill>
        <p:spPr>
          <a:xfrm>
            <a:off x="3522468" y="10"/>
            <a:ext cx="8669532" cy="6857990"/>
          </a:xfrm>
          <a:prstGeom prst="rect">
            <a:avLst/>
          </a:prstGeom>
        </p:spPr>
      </p:pic>
      <p:sp>
        <p:nvSpPr>
          <p:cNvPr id="38" name="Rectangle 3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144B057-6DCC-96FB-0A30-C3C02AD8301A}"/>
              </a:ext>
            </a:extLst>
          </p:cNvPr>
          <p:cNvSpPr txBox="1"/>
          <p:nvPr/>
        </p:nvSpPr>
        <p:spPr>
          <a:xfrm>
            <a:off x="371094" y="1161288"/>
            <a:ext cx="3438144" cy="1124712"/>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a:latin typeface="+mj-lt"/>
                <a:ea typeface="+mj-ea"/>
                <a:cs typeface="+mj-cs"/>
              </a:rPr>
              <a:t>Conclusion</a:t>
            </a:r>
          </a:p>
        </p:txBody>
      </p:sp>
      <p:sp>
        <p:nvSpPr>
          <p:cNvPr id="43"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DED14A9-861D-A1DA-4407-381CADD8847D}"/>
              </a:ext>
            </a:extLst>
          </p:cNvPr>
          <p:cNvSpPr txBox="1"/>
          <p:nvPr/>
        </p:nvSpPr>
        <p:spPr>
          <a:xfrm>
            <a:off x="371094" y="2718054"/>
            <a:ext cx="3438906" cy="3207258"/>
          </a:xfrm>
          <a:prstGeom prst="rect">
            <a:avLst/>
          </a:prstGeom>
        </p:spPr>
        <p:txBody>
          <a:bodyPr vert="horz" lIns="91440" tIns="45720" rIns="91440" bIns="45720" rtlCol="0" anchor="t">
            <a:normAutofit/>
          </a:bodyPr>
          <a:lstStyle/>
          <a:p>
            <a:pPr defTabSz="914400">
              <a:lnSpc>
                <a:spcPct val="90000"/>
              </a:lnSpc>
              <a:spcAft>
                <a:spcPts val="600"/>
              </a:spcAft>
            </a:pPr>
            <a:r>
              <a:rPr lang="en-US" sz="1700" dirty="0"/>
              <a:t>We were able to predict movies success rate by using different types of algorithms and exploratory data analysis with the help of different tools and libraries such as tableau and matplotlib and seaborn . By trying various algorithms we came to know that random forest and Decision tree give us best accuracy while prediction .As well as we were able to predict only sci-fie movies by training last ten years data with accuracy of 100</a:t>
            </a:r>
          </a:p>
        </p:txBody>
      </p:sp>
      <p:sp>
        <p:nvSpPr>
          <p:cNvPr id="2" name="TextBox 1">
            <a:extLst>
              <a:ext uri="{FF2B5EF4-FFF2-40B4-BE49-F238E27FC236}">
                <a16:creationId xmlns:a16="http://schemas.microsoft.com/office/drawing/2014/main" id="{46397379-2CEA-5650-89E0-2D3690505C97}"/>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endParaRPr lang="en-US" sz="6000" dirty="0">
              <a:solidFill>
                <a:srgbClr val="FFFFFF"/>
              </a:solidFill>
              <a:latin typeface="+mj-lt"/>
              <a:ea typeface="+mj-ea"/>
              <a:cs typeface="+mj-cs"/>
            </a:endParaRPr>
          </a:p>
        </p:txBody>
      </p:sp>
      <p:sp>
        <p:nvSpPr>
          <p:cNvPr id="19" name="TextBox 18">
            <a:extLst>
              <a:ext uri="{FF2B5EF4-FFF2-40B4-BE49-F238E27FC236}">
                <a16:creationId xmlns:a16="http://schemas.microsoft.com/office/drawing/2014/main" id="{2628E751-6233-EE43-3840-F55064F0F4C7}"/>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moviefail.com/movie-review-the-dark-knigh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5090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537B5-32CF-D27D-B19E-CB1161635528}"/>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Problem Statement</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8DCC72EE-0E19-DF77-C4A1-C08BD9056E7F}"/>
              </a:ext>
            </a:extLst>
          </p:cNvPr>
          <p:cNvSpPr>
            <a:spLocks noGrp="1"/>
          </p:cNvSpPr>
          <p:nvPr>
            <p:ph type="body" sz="half" idx="2"/>
          </p:nvPr>
        </p:nvSpPr>
        <p:spPr>
          <a:xfrm>
            <a:off x="640080" y="2872899"/>
            <a:ext cx="4243589" cy="3320668"/>
          </a:xfrm>
        </p:spPr>
        <p:txBody>
          <a:bodyPr vert="horz" lIns="91440" tIns="45720" rIns="91440" bIns="45720" rtlCol="0">
            <a:normAutofit lnSpcReduction="10000"/>
          </a:bodyPr>
          <a:lstStyle/>
          <a:p>
            <a:r>
              <a:rPr lang="en-US" sz="2400" dirty="0"/>
              <a:t>Predicting a success of a movie based on factors such as rotten </a:t>
            </a:r>
            <a:r>
              <a:rPr lang="en-US" sz="2400" dirty="0" err="1"/>
              <a:t>tomator’s</a:t>
            </a:r>
            <a:r>
              <a:rPr lang="en-US" sz="2400" dirty="0"/>
              <a:t> tomato meter, actors and director social fan following, Wikipedia views, trailer views etc.. With that we are also going to see how this factors are affecting movies success over a period by trying various machine learning algorithms and visualization.</a:t>
            </a:r>
          </a:p>
          <a:p>
            <a:pPr indent="-228600">
              <a:buFont typeface="Arial" panose="020B0604020202020204" pitchFamily="34" charset="0"/>
              <a:buChar char="•"/>
            </a:pPr>
            <a:endParaRPr lang="en-US" sz="2200" dirty="0"/>
          </a:p>
        </p:txBody>
      </p:sp>
      <p:pic>
        <p:nvPicPr>
          <p:cNvPr id="5" name="Picture Placeholder 4">
            <a:extLst>
              <a:ext uri="{FF2B5EF4-FFF2-40B4-BE49-F238E27FC236}">
                <a16:creationId xmlns:a16="http://schemas.microsoft.com/office/drawing/2014/main" id="{B1A92652-B5A4-4804-3ABA-8C4EE66F182A}"/>
              </a:ext>
            </a:extLst>
          </p:cNvPr>
          <p:cNvPicPr>
            <a:picLocks noGrp="1" noChangeAspect="1"/>
          </p:cNvPicPr>
          <p:nvPr>
            <p:ph type="pic" idx="1"/>
          </p:nvPr>
        </p:nvPicPr>
        <p:blipFill rotWithShape="1">
          <a:blip r:embed="rId2"/>
          <a:srcRect r="14744"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30405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59C7CB-3112-997F-6164-AEAD03AAE125}"/>
              </a:ext>
            </a:extLst>
          </p:cNvPr>
          <p:cNvSpPr>
            <a:spLocks noGrp="1"/>
          </p:cNvSpPr>
          <p:nvPr>
            <p:ph type="title"/>
          </p:nvPr>
        </p:nvSpPr>
        <p:spPr>
          <a:xfrm>
            <a:off x="638881" y="217171"/>
            <a:ext cx="10909640" cy="1495806"/>
          </a:xfrm>
        </p:spPr>
        <p:txBody>
          <a:bodyPr vert="horz" lIns="91440" tIns="45720" rIns="91440" bIns="45720" rtlCol="0" anchor="b">
            <a:normAutofit/>
          </a:bodyPr>
          <a:lstStyle/>
          <a:p>
            <a:pPr algn="ctr"/>
            <a:r>
              <a:rPr lang="en-US" sz="6600" b="1" kern="1200" dirty="0">
                <a:solidFill>
                  <a:schemeClr val="tx1"/>
                </a:solidFill>
                <a:latin typeface="+mj-lt"/>
                <a:ea typeface="+mj-ea"/>
                <a:cs typeface="+mj-cs"/>
              </a:rPr>
              <a:t>Data Set </a:t>
            </a:r>
            <a:r>
              <a:rPr lang="en-US" sz="6600" b="1" dirty="0"/>
              <a:t>U</a:t>
            </a:r>
            <a:r>
              <a:rPr lang="en-US" sz="6600" b="1" kern="1200" dirty="0">
                <a:solidFill>
                  <a:schemeClr val="tx1"/>
                </a:solidFill>
                <a:latin typeface="+mj-lt"/>
                <a:ea typeface="+mj-ea"/>
                <a:cs typeface="+mj-cs"/>
              </a:rPr>
              <a:t>sed</a:t>
            </a:r>
          </a:p>
        </p:txBody>
      </p:sp>
      <p:sp>
        <p:nvSpPr>
          <p:cNvPr id="3088"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94752B4-714C-C5F7-7527-8797C5A05C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283" y="2944369"/>
            <a:ext cx="10887238" cy="3102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5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B1A762-9614-6F00-488F-6FFE65AE9A96}"/>
              </a:ext>
            </a:extLst>
          </p:cNvPr>
          <p:cNvPicPr>
            <a:picLocks noChangeAspect="1"/>
          </p:cNvPicPr>
          <p:nvPr/>
        </p:nvPicPr>
        <p:blipFill>
          <a:blip r:embed="rId2"/>
          <a:stretch>
            <a:fillRect/>
          </a:stretch>
        </p:blipFill>
        <p:spPr>
          <a:xfrm>
            <a:off x="274320" y="525780"/>
            <a:ext cx="11510010" cy="5372100"/>
          </a:xfrm>
          <a:prstGeom prst="rect">
            <a:avLst/>
          </a:prstGeom>
        </p:spPr>
      </p:pic>
    </p:spTree>
    <p:extLst>
      <p:ext uri="{BB962C8B-B14F-4D97-AF65-F5344CB8AC3E}">
        <p14:creationId xmlns:p14="http://schemas.microsoft.com/office/powerpoint/2010/main" val="1793994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73" name="Freeform: Shape 6163">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a:extLst>
              <a:ext uri="{FF2B5EF4-FFF2-40B4-BE49-F238E27FC236}">
                <a16:creationId xmlns:a16="http://schemas.microsoft.com/office/drawing/2014/main" id="{D879E7D5-8E50-AC06-1468-4B6CBE2A47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7" r="-1" b="-1"/>
          <a:stretch/>
        </p:blipFill>
        <p:spPr bwMode="auto">
          <a:xfrm>
            <a:off x="1460597" y="0"/>
            <a:ext cx="9270806" cy="685800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78FB39-4423-A944-740C-97B739CDE013}"/>
              </a:ext>
            </a:extLst>
          </p:cNvPr>
          <p:cNvSpPr txBox="1"/>
          <p:nvPr/>
        </p:nvSpPr>
        <p:spPr>
          <a:xfrm>
            <a:off x="2992755" y="2573804"/>
            <a:ext cx="6000750" cy="1446550"/>
          </a:xfrm>
          <a:prstGeom prst="rect">
            <a:avLst/>
          </a:prstGeom>
          <a:noFill/>
        </p:spPr>
        <p:txBody>
          <a:bodyPr wrap="square" rtlCol="0">
            <a:spAutoFit/>
          </a:bodyPr>
          <a:lstStyle/>
          <a:p>
            <a:pPr algn="ctr"/>
            <a:r>
              <a:rPr lang="en-US" sz="4400" b="1" dirty="0">
                <a:solidFill>
                  <a:schemeClr val="bg1"/>
                </a:solidFill>
              </a:rPr>
              <a:t>Exploratory Data Analysis</a:t>
            </a:r>
            <a:endParaRPr lang="en-US" sz="4400" dirty="0">
              <a:solidFill>
                <a:schemeClr val="bg1"/>
              </a:solidFill>
            </a:endParaRPr>
          </a:p>
        </p:txBody>
      </p:sp>
    </p:spTree>
    <p:extLst>
      <p:ext uri="{BB962C8B-B14F-4D97-AF65-F5344CB8AC3E}">
        <p14:creationId xmlns:p14="http://schemas.microsoft.com/office/powerpoint/2010/main" val="2875724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7485F-1CC8-3A3E-F210-65059FA54F6B}"/>
              </a:ext>
            </a:extLst>
          </p:cNvPr>
          <p:cNvPicPr>
            <a:picLocks noChangeAspect="1"/>
          </p:cNvPicPr>
          <p:nvPr/>
        </p:nvPicPr>
        <p:blipFill>
          <a:blip r:embed="rId2"/>
          <a:stretch>
            <a:fillRect/>
          </a:stretch>
        </p:blipFill>
        <p:spPr>
          <a:xfrm>
            <a:off x="4160520" y="388620"/>
            <a:ext cx="7863840" cy="582930"/>
          </a:xfrm>
          <a:prstGeom prst="rect">
            <a:avLst/>
          </a:prstGeom>
        </p:spPr>
      </p:pic>
      <p:pic>
        <p:nvPicPr>
          <p:cNvPr id="4" name="Picture 3">
            <a:extLst>
              <a:ext uri="{FF2B5EF4-FFF2-40B4-BE49-F238E27FC236}">
                <a16:creationId xmlns:a16="http://schemas.microsoft.com/office/drawing/2014/main" id="{41162B6F-B4D8-2681-4841-61144355E558}"/>
              </a:ext>
            </a:extLst>
          </p:cNvPr>
          <p:cNvPicPr>
            <a:picLocks noChangeAspect="1"/>
          </p:cNvPicPr>
          <p:nvPr/>
        </p:nvPicPr>
        <p:blipFill>
          <a:blip r:embed="rId3"/>
          <a:stretch>
            <a:fillRect/>
          </a:stretch>
        </p:blipFill>
        <p:spPr>
          <a:xfrm>
            <a:off x="3859273" y="1096740"/>
            <a:ext cx="8165087" cy="5544090"/>
          </a:xfrm>
          <a:prstGeom prst="rect">
            <a:avLst/>
          </a:prstGeom>
        </p:spPr>
      </p:pic>
      <p:sp>
        <p:nvSpPr>
          <p:cNvPr id="8" name="TextBox 7">
            <a:extLst>
              <a:ext uri="{FF2B5EF4-FFF2-40B4-BE49-F238E27FC236}">
                <a16:creationId xmlns:a16="http://schemas.microsoft.com/office/drawing/2014/main" id="{07419A41-735E-7269-0439-A4F7A25D2C27}"/>
              </a:ext>
            </a:extLst>
          </p:cNvPr>
          <p:cNvSpPr txBox="1"/>
          <p:nvPr/>
        </p:nvSpPr>
        <p:spPr>
          <a:xfrm>
            <a:off x="251460" y="2422235"/>
            <a:ext cx="3607813" cy="1446550"/>
          </a:xfrm>
          <a:prstGeom prst="rect">
            <a:avLst/>
          </a:prstGeom>
          <a:noFill/>
        </p:spPr>
        <p:txBody>
          <a:bodyPr wrap="square" rtlCol="0">
            <a:spAutoFit/>
          </a:bodyPr>
          <a:lstStyle/>
          <a:p>
            <a:r>
              <a:rPr lang="en-US" sz="4400" dirty="0"/>
              <a:t>Pair plot using seaborn library</a:t>
            </a:r>
          </a:p>
        </p:txBody>
      </p:sp>
    </p:spTree>
    <p:extLst>
      <p:ext uri="{BB962C8B-B14F-4D97-AF65-F5344CB8AC3E}">
        <p14:creationId xmlns:p14="http://schemas.microsoft.com/office/powerpoint/2010/main" val="52406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30D04-D290-FF39-A1E0-E93063769C2C}"/>
              </a:ext>
            </a:extLst>
          </p:cNvPr>
          <p:cNvPicPr>
            <a:picLocks noChangeAspect="1"/>
          </p:cNvPicPr>
          <p:nvPr/>
        </p:nvPicPr>
        <p:blipFill>
          <a:blip r:embed="rId2"/>
          <a:stretch>
            <a:fillRect/>
          </a:stretch>
        </p:blipFill>
        <p:spPr>
          <a:xfrm>
            <a:off x="4485609" y="555504"/>
            <a:ext cx="7390162" cy="1330445"/>
          </a:xfrm>
          <a:prstGeom prst="rect">
            <a:avLst/>
          </a:prstGeom>
        </p:spPr>
      </p:pic>
      <p:pic>
        <p:nvPicPr>
          <p:cNvPr id="3" name="Picture 2" descr="Chart&#10;&#10;Description automatically generated">
            <a:extLst>
              <a:ext uri="{FF2B5EF4-FFF2-40B4-BE49-F238E27FC236}">
                <a16:creationId xmlns:a16="http://schemas.microsoft.com/office/drawing/2014/main" id="{CE2E9262-814A-A219-7340-99A5DEDA4F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5609" y="2091690"/>
            <a:ext cx="7390162" cy="42193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71C74866-E11D-58EF-55CB-52B3864B6F2D}"/>
              </a:ext>
            </a:extLst>
          </p:cNvPr>
          <p:cNvSpPr txBox="1"/>
          <p:nvPr/>
        </p:nvSpPr>
        <p:spPr>
          <a:xfrm>
            <a:off x="316229" y="2274838"/>
            <a:ext cx="3935731" cy="2308324"/>
          </a:xfrm>
          <a:prstGeom prst="rect">
            <a:avLst/>
          </a:prstGeom>
          <a:noFill/>
        </p:spPr>
        <p:txBody>
          <a:bodyPr wrap="square" rtlCol="0">
            <a:spAutoFit/>
          </a:bodyPr>
          <a:lstStyle/>
          <a:p>
            <a:r>
              <a:rPr lang="en-US" sz="3600" dirty="0"/>
              <a:t>Plotting correlation between variables using heatmap correlation graph</a:t>
            </a:r>
          </a:p>
        </p:txBody>
      </p:sp>
    </p:spTree>
    <p:extLst>
      <p:ext uri="{BB962C8B-B14F-4D97-AF65-F5344CB8AC3E}">
        <p14:creationId xmlns:p14="http://schemas.microsoft.com/office/powerpoint/2010/main" val="55367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D0B0311-5167-557F-68F7-3E1A04336F02}"/>
              </a:ext>
            </a:extLst>
          </p:cNvPr>
          <p:cNvPicPr>
            <a:picLocks noChangeAspect="1"/>
          </p:cNvPicPr>
          <p:nvPr/>
        </p:nvPicPr>
        <p:blipFill>
          <a:blip r:embed="rId2"/>
          <a:stretch>
            <a:fillRect/>
          </a:stretch>
        </p:blipFill>
        <p:spPr>
          <a:xfrm>
            <a:off x="6013166" y="93930"/>
            <a:ext cx="6026434" cy="2906338"/>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F06F83C0-3DD9-9AA9-C250-28381F992C6B}"/>
              </a:ext>
            </a:extLst>
          </p:cNvPr>
          <p:cNvPicPr>
            <a:picLocks noChangeAspect="1"/>
          </p:cNvPicPr>
          <p:nvPr/>
        </p:nvPicPr>
        <p:blipFill>
          <a:blip r:embed="rId3"/>
          <a:stretch>
            <a:fillRect/>
          </a:stretch>
        </p:blipFill>
        <p:spPr>
          <a:xfrm>
            <a:off x="6096000" y="3417512"/>
            <a:ext cx="5995860" cy="3170359"/>
          </a:xfrm>
          <a:prstGeom prst="rect">
            <a:avLst/>
          </a:prstGeom>
        </p:spPr>
      </p:pic>
      <p:sp>
        <p:nvSpPr>
          <p:cNvPr id="5" name="TextBox 4">
            <a:extLst>
              <a:ext uri="{FF2B5EF4-FFF2-40B4-BE49-F238E27FC236}">
                <a16:creationId xmlns:a16="http://schemas.microsoft.com/office/drawing/2014/main" id="{008D1097-5633-AE9E-AFF4-260766AC49CA}"/>
              </a:ext>
            </a:extLst>
          </p:cNvPr>
          <p:cNvSpPr txBox="1"/>
          <p:nvPr/>
        </p:nvSpPr>
        <p:spPr>
          <a:xfrm>
            <a:off x="152400" y="2598003"/>
            <a:ext cx="5829826" cy="830997"/>
          </a:xfrm>
          <a:prstGeom prst="rect">
            <a:avLst/>
          </a:prstGeom>
          <a:noFill/>
        </p:spPr>
        <p:txBody>
          <a:bodyPr wrap="square" rtlCol="0">
            <a:spAutoFit/>
          </a:bodyPr>
          <a:lstStyle/>
          <a:p>
            <a:r>
              <a:rPr lang="en-US" sz="4800" dirty="0"/>
              <a:t>Bar graph and Box plot</a:t>
            </a:r>
          </a:p>
        </p:txBody>
      </p:sp>
    </p:spTree>
    <p:extLst>
      <p:ext uri="{BB962C8B-B14F-4D97-AF65-F5344CB8AC3E}">
        <p14:creationId xmlns:p14="http://schemas.microsoft.com/office/powerpoint/2010/main" val="240598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Data management (r)evolution in the age of AI and the citizen data scientist">
            <a:extLst>
              <a:ext uri="{FF2B5EF4-FFF2-40B4-BE49-F238E27FC236}">
                <a16:creationId xmlns:a16="http://schemas.microsoft.com/office/drawing/2014/main" id="{13F763A3-62C7-8DFE-8F55-26C582631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49" t="8163" r="20454"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E1D43D-5831-A9D6-AAE0-230B66F5F829}"/>
              </a:ext>
            </a:extLst>
          </p:cNvPr>
          <p:cNvSpPr>
            <a:spLocks noGrp="1"/>
          </p:cNvSpPr>
          <p:nvPr>
            <p:ph type="title"/>
          </p:nvPr>
        </p:nvSpPr>
        <p:spPr>
          <a:xfrm>
            <a:off x="477980" y="1122363"/>
            <a:ext cx="4722669" cy="3204134"/>
          </a:xfrm>
        </p:spPr>
        <p:txBody>
          <a:bodyPr vert="horz" lIns="91440" tIns="45720" rIns="91440" bIns="45720" rtlCol="0" anchor="b">
            <a:normAutofit/>
          </a:bodyPr>
          <a:lstStyle/>
          <a:p>
            <a:r>
              <a:rPr lang="en-US" sz="4800" dirty="0"/>
              <a:t>Data Processing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9162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774</TotalTime>
  <Words>245</Words>
  <Application>Microsoft Office PowerPoint</Application>
  <PresentationFormat>Widescreen</PresentationFormat>
  <Paragraphs>30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Problem Statement</vt:lpstr>
      <vt:lpstr>Data Set Used</vt:lpstr>
      <vt:lpstr>PowerPoint Presentation</vt:lpstr>
      <vt:lpstr>PowerPoint Presentation</vt:lpstr>
      <vt:lpstr>PowerPoint Presentation</vt:lpstr>
      <vt:lpstr>PowerPoint Presentation</vt:lpstr>
      <vt:lpstr>PowerPoint Presentation</vt:lpstr>
      <vt:lpstr>Data Processing</vt:lpstr>
      <vt:lpstr>Label Encoding of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Mugdha Mangesh Shinde</dc:creator>
  <cp:lastModifiedBy>Mugdha Mangesh Shinde</cp:lastModifiedBy>
  <cp:revision>10</cp:revision>
  <dcterms:created xsi:type="dcterms:W3CDTF">2022-12-14T20:10:10Z</dcterms:created>
  <dcterms:modified xsi:type="dcterms:W3CDTF">2022-12-18T01:01:51Z</dcterms:modified>
</cp:coreProperties>
</file>